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Default Extension="png" ContentType="image/png"/>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commentAuthors.xml" ContentType="application/vnd.openxmlformats-officedocument.presentationml.commentAuthor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74" r:id="rId1"/>
  </p:sldMasterIdLst>
  <p:notesMasterIdLst>
    <p:notesMasterId r:id="rId10"/>
  </p:notesMasterIdLst>
  <p:sldIdLst>
    <p:sldId id="256" r:id="rId2"/>
    <p:sldId id="265" r:id="rId3"/>
    <p:sldId id="257" r:id="rId4"/>
    <p:sldId id="258" r:id="rId5"/>
    <p:sldId id="259" r:id="rId6"/>
    <p:sldId id="260" r:id="rId7"/>
    <p:sldId id="261" r:id="rId8"/>
    <p:sldId id="263" r:id="rId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Bender, Cristel (CDC/DDID/NCEZID/DGMQ)" initials="BC(" lastIdx="1" clrIdx="2">
    <p:extLst>
      <p:ext uri="{19B8F6BF-5375-455C-9EA6-DF929625EA0E}">
        <p15:presenceInfo xmlns:p15="http://schemas.microsoft.com/office/powerpoint/2012/main" xmlns="" userId="S::prp7@cdc.gov::446a2aca-766d-40de-a68f-3a44d1e64431" providerId="AD"/>
      </p:ext>
    </p:extLst>
  </p:cmAuthor>
  <p:cmAuthor id="8" name="Terrell-Perica, Steven (CDC/DDPHSIS/CGH/DGHT)" initials="TS(" lastIdx="2" clrIdx="3">
    <p:extLst>
      <p:ext uri="{19B8F6BF-5375-455C-9EA6-DF929625EA0E}">
        <p15:presenceInfo xmlns:p15="http://schemas.microsoft.com/office/powerpoint/2012/main" xmlns="" userId="S::sit9@cdc.gov::b0416976-33d1-48bd-ba01-d7628655716f" providerId="AD"/>
      </p:ext>
    </p:extLst>
  </p:cmAuthor>
  <p:cmAuthor id="9" name="Cohen, Nicole (Nicky) (CDC/OID/NCEZID)" initials="NC" lastIdx="1" clrIdx="4">
    <p:extLst>
      <p:ext uri="{19B8F6BF-5375-455C-9EA6-DF929625EA0E}">
        <p15:presenceInfo xmlns:p15="http://schemas.microsoft.com/office/powerpoint/2012/main" xmlns="" userId="Cohen, Nicole (Nicky) (CDC/OID/NCEZID)" providerId="None"/>
      </p:ext>
    </p:extLst>
  </p:cmAuthor>
  <p:cmAuthor id="5" name="Sadie Ward" initials="SW" lastIdx="9" clrIdx="0">
    <p:extLst>
      <p:ext uri="{19B8F6BF-5375-455C-9EA6-DF929625EA0E}">
        <p15:presenceInfo xmlns:p15="http://schemas.microsoft.com/office/powerpoint/2012/main" xmlns="" userId="Sadie Ward" providerId="None"/>
      </p:ext>
    </p:extLst>
  </p:cmAuthor>
  <p:cmAuthor id="6" name="Rogers, Kimberly B. (CDC/OID/NCEZID)" initials="RKB(" lastIdx="1" clrIdx="1">
    <p:extLst>
      <p:ext uri="{19B8F6BF-5375-455C-9EA6-DF929625EA0E}">
        <p15:presenceInfo xmlns:p15="http://schemas.microsoft.com/office/powerpoint/2012/main" xmlns="" userId="S-1-5-21-1207783550-2075000910-922709458-22830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1"/>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029" autoAdjust="0"/>
    <p:restoredTop sz="72605" autoAdjust="0"/>
  </p:normalViewPr>
  <p:slideViewPr>
    <p:cSldViewPr snapToGrid="0">
      <p:cViewPr varScale="1">
        <p:scale>
          <a:sx n="49" d="100"/>
          <a:sy n="49" d="100"/>
        </p:scale>
        <p:origin x="-1268" y="-64"/>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1CF8EC-7365-4263-9DAF-D16B38E5522B}" type="datetimeFigureOut">
              <a:rPr lang="en-US" smtClean="0"/>
              <a:pPr/>
              <a:t>5/17/2021</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2B78C0-3020-4A62-8BB6-53E6219B4317}" type="slidenum">
              <a:rPr lang="en-US" smtClean="0"/>
              <a:pPr/>
              <a:t>‹#›</a:t>
            </a:fld>
            <a:endParaRPr lang="en-US" dirty="0"/>
          </a:p>
        </p:txBody>
      </p:sp>
    </p:spTree>
    <p:extLst>
      <p:ext uri="{BB962C8B-B14F-4D97-AF65-F5344CB8AC3E}">
        <p14:creationId xmlns:p14="http://schemas.microsoft.com/office/powerpoint/2010/main" xmlns="" val="30072638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smtClean="0"/>
              <a:t>Runissons </a:t>
            </a:r>
            <a:r>
              <a:rPr lang="en-US" baseline="0" dirty="0" smtClean="0"/>
              <a:t>tout </a:t>
            </a:r>
            <a:r>
              <a:rPr lang="en-US" baseline="0" dirty="0" err="1" smtClean="0"/>
              <a:t>cela</a:t>
            </a:r>
            <a:r>
              <a:rPr lang="en-US" baseline="0" dirty="0" smtClean="0"/>
              <a:t> pour </a:t>
            </a:r>
            <a:r>
              <a:rPr lang="fr-FR" baseline="0" dirty="0" smtClean="0"/>
              <a:t>terminer notre journée avec des travaux de groupe et des présentations!  Ici au MTP, nous voulons que vous vous habituiez beaucoup aux travaux de groupe et à vous tenir debout devant d’autres personnes et à présenter. N’oubliez pas qu’une présentation fait partie de votre travail final ici au MTP, et nous vous donnerons de nombreuses occasions tout au long de ces deux semaines de pratique. </a:t>
            </a:r>
            <a:endParaRPr lang="en-US" baseline="0" dirty="0"/>
          </a:p>
          <a:p>
            <a:endParaRPr lang="en-US" baseline="0" dirty="0"/>
          </a:p>
          <a:p>
            <a:endParaRPr lang="en-US" baseline="0"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1</a:t>
            </a:fld>
            <a:endParaRPr lang="en-US" dirty="0"/>
          </a:p>
        </p:txBody>
      </p:sp>
    </p:spTree>
    <p:extLst>
      <p:ext uri="{BB962C8B-B14F-4D97-AF65-F5344CB8AC3E}">
        <p14:creationId xmlns:p14="http://schemas.microsoft.com/office/powerpoint/2010/main" xmlns="" val="27669882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baseline="0" dirty="0" smtClean="0"/>
              <a:t>Nous vous donnons maintenant exactement le même test que celui de ce matin. Mais la différence en est que ...... vos réponses vont affecter votre note. Mais n’ayez pas peur car c’est exactement le même test que celui de ce matin!</a:t>
            </a:r>
            <a:endParaRPr lang="en-US" baseline="0" dirty="0"/>
          </a:p>
          <a:p>
            <a:endParaRPr lang="en-US" baseline="0" dirty="0"/>
          </a:p>
          <a:p>
            <a:pPr lvl="0"/>
            <a:r>
              <a:rPr lang="fr-FR" sz="1200" i="1" kern="1200" dirty="0" smtClean="0">
                <a:solidFill>
                  <a:schemeClr val="tx1"/>
                </a:solidFill>
                <a:effectLst/>
                <a:latin typeface="+mn-lt"/>
                <a:ea typeface="+mn-ea"/>
                <a:cs typeface="+mn-cs"/>
              </a:rPr>
              <a:t>Demandez à l’animateur de distribuer le post-test</a:t>
            </a:r>
            <a:endParaRPr lang="en-US" sz="1200" i="1" kern="1200" dirty="0">
              <a:solidFill>
                <a:schemeClr val="tx1"/>
              </a:solidFill>
              <a:effectLst/>
              <a:latin typeface="+mn-lt"/>
              <a:ea typeface="+mn-ea"/>
              <a:cs typeface="+mn-cs"/>
            </a:endParaRPr>
          </a:p>
          <a:p>
            <a:pPr lvl="0"/>
            <a:endParaRPr lang="en-US" sz="1200" kern="1200" dirty="0">
              <a:solidFill>
                <a:schemeClr val="tx1"/>
              </a:solidFill>
              <a:effectLst/>
              <a:latin typeface="+mn-lt"/>
              <a:ea typeface="+mn-ea"/>
              <a:cs typeface="+mn-cs"/>
            </a:endParaRPr>
          </a:p>
          <a:p>
            <a:pPr lvl="0"/>
            <a:r>
              <a:rPr lang="fr-FR" sz="1200" i="1" kern="1200" dirty="0" smtClean="0">
                <a:solidFill>
                  <a:schemeClr val="tx1"/>
                </a:solidFill>
                <a:effectLst/>
                <a:latin typeface="+mn-lt"/>
                <a:ea typeface="+mn-ea"/>
                <a:cs typeface="+mn-cs"/>
              </a:rPr>
              <a:t>Demandez à l’animateur de </a:t>
            </a:r>
            <a:r>
              <a:rPr lang="fr-FR" sz="1200" i="1" kern="1200" baseline="0" dirty="0" smtClean="0">
                <a:solidFill>
                  <a:schemeClr val="tx1"/>
                </a:solidFill>
                <a:effectLst/>
                <a:latin typeface="+mn-lt"/>
                <a:ea typeface="+mn-ea"/>
                <a:cs typeface="+mn-cs"/>
              </a:rPr>
              <a:t>chronométrer l’exercice  pour d</a:t>
            </a:r>
            <a:r>
              <a:rPr lang="fr-FR" sz="1200" i="1" kern="1200" dirty="0" smtClean="0">
                <a:solidFill>
                  <a:schemeClr val="tx1"/>
                </a:solidFill>
                <a:effectLst/>
                <a:latin typeface="+mn-lt"/>
                <a:ea typeface="+mn-ea"/>
                <a:cs typeface="+mn-cs"/>
              </a:rPr>
              <a:t>ix minutes.</a:t>
            </a:r>
            <a:endParaRPr lang="en-US" sz="1200" kern="1200" dirty="0">
              <a:solidFill>
                <a:schemeClr val="tx1"/>
              </a:solidFill>
              <a:effectLst/>
              <a:latin typeface="+mn-lt"/>
              <a:ea typeface="+mn-ea"/>
              <a:cs typeface="+mn-cs"/>
            </a:endParaRPr>
          </a:p>
          <a:p>
            <a:pPr lvl="0"/>
            <a:r>
              <a:rPr lang="fr-FR" sz="1200" i="1" kern="1200" dirty="0" smtClean="0">
                <a:solidFill>
                  <a:schemeClr val="tx1"/>
                </a:solidFill>
                <a:effectLst/>
                <a:latin typeface="+mn-lt"/>
                <a:ea typeface="+mn-ea"/>
                <a:cs typeface="+mn-cs"/>
              </a:rPr>
              <a:t>Demandez à l’animateur de recueillir des résultats du post-test.</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12B78C0-3020-4A62-8BB6-53E6219B4317}" type="slidenum">
              <a:rPr lang="en-US" smtClean="0"/>
              <a:pPr/>
              <a:t>2</a:t>
            </a:fld>
            <a:endParaRPr lang="en-US" dirty="0"/>
          </a:p>
        </p:txBody>
      </p:sp>
    </p:spTree>
    <p:extLst>
      <p:ext uri="{BB962C8B-B14F-4D97-AF65-F5344CB8AC3E}">
        <p14:creationId xmlns:p14="http://schemas.microsoft.com/office/powerpoint/2010/main" xmlns="" val="23909244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smtClean="0"/>
              <a:t>Alors, quel est notre objectif ici?</a:t>
            </a:r>
            <a:endParaRPr lang="en-US" dirty="0"/>
          </a:p>
          <a:p>
            <a:endParaRPr lang="en-US" dirty="0"/>
          </a:p>
          <a:p>
            <a:r>
              <a:rPr lang="fr-FR" baseline="0" dirty="0" smtClean="0"/>
              <a:t>Notre objectif est de prendre les conseils que nous avons examinés aujourd’hui – planifier les situations d’urgence soutenues et rédiger des PHERP – et de les transformer en travail que vous faites chaque jour. N’oubliez pas qu’au MTP, vous êtes responsable du partage de cette formation avec votre personnel à votre point d’</a:t>
            </a:r>
            <a:r>
              <a:rPr lang="fr-FR" baseline="0" dirty="0" err="1" smtClean="0"/>
              <a:t>acces</a:t>
            </a:r>
            <a:r>
              <a:rPr lang="fr-FR" baseline="0" dirty="0" smtClean="0"/>
              <a:t>. Ainsi, lorsque vous menez ces activités — et nous en ferons une à la fin de chaque journée —, réfléchissez à la façon dont vous allez partager cette formation avec les autres.</a:t>
            </a:r>
            <a:endParaRPr lang="en-US" baseline="0" dirty="0"/>
          </a:p>
          <a:p>
            <a:endParaRPr lang="en-US" baseline="0" dirty="0"/>
          </a:p>
          <a:p>
            <a:r>
              <a:rPr lang="fr-FR" baseline="0" dirty="0" smtClean="0"/>
              <a:t>Cette activité vous aide également à vous habituer aux groupes auxquels vous avez été assignés et à pratiquer vos compétences de présentation orale!</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3</a:t>
            </a:fld>
            <a:endParaRPr lang="en-US" dirty="0"/>
          </a:p>
        </p:txBody>
      </p:sp>
    </p:spTree>
    <p:extLst>
      <p:ext uri="{BB962C8B-B14F-4D97-AF65-F5344CB8AC3E}">
        <p14:creationId xmlns:p14="http://schemas.microsoft.com/office/powerpoint/2010/main" xmlns="" val="9077396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baseline="0" dirty="0" smtClean="0"/>
              <a:t>Vous avez beaucoup appris aujourd’hui sur les nuances de la planification d’urgence à long terme ou soutenue pour les urgences de santé publique.</a:t>
            </a:r>
            <a:endParaRPr lang="en-US" baseline="0" dirty="0"/>
          </a:p>
          <a:p>
            <a:endParaRPr lang="en-US" baseline="0" dirty="0"/>
          </a:p>
          <a:p>
            <a:r>
              <a:rPr lang="fr-FR" baseline="0" dirty="0" smtClean="0"/>
              <a:t>Voici donc ce qu’on vous demande de faire. Nous demandons à chacun des groupes de mettre 20 minutes à discuter des éléments suivants :</a:t>
            </a:r>
            <a:endParaRPr lang="en-US" baseline="0" dirty="0"/>
          </a:p>
          <a:p>
            <a:endParaRPr lang="en-US" baseline="0" dirty="0"/>
          </a:p>
          <a:p>
            <a:r>
              <a:rPr lang="fr-FR" baseline="0" dirty="0" smtClean="0"/>
              <a:t>Quels sont les deux éléments clés d’aujourd’hui qui sont les plus importants à partager avec votre Point d’accès? Soyez précis. </a:t>
            </a:r>
            <a:endParaRPr lang="en-US" baseline="0" dirty="0"/>
          </a:p>
          <a:p>
            <a:endParaRPr lang="en-US" baseline="0" dirty="0"/>
          </a:p>
          <a:p>
            <a:r>
              <a:rPr lang="fr-FR" baseline="0" dirty="0" smtClean="0"/>
              <a:t>Discutez également de certaines méthodes que votre groupe pense qu’elles fonctionneront bien pour la formation de votre personnel dans votre pays à votre point d’accès?. Comment allez-vous les former dans cette activité? Faites le brainstorming!</a:t>
            </a:r>
            <a:endParaRPr lang="en-US" baseline="0" dirty="0"/>
          </a:p>
          <a:p>
            <a:endParaRPr lang="en-US" baseline="0" dirty="0"/>
          </a:p>
          <a:p>
            <a:r>
              <a:rPr lang="fr-FR" baseline="0" dirty="0" smtClean="0"/>
              <a:t>Et nous vous le demanderons tous les jours. Comment ce que vous avez appris aujourd’hui est-il lié au RSI?</a:t>
            </a:r>
            <a:endParaRPr lang="en-US" baseline="0" dirty="0"/>
          </a:p>
          <a:p>
            <a:endParaRPr lang="en-US" baseline="0" dirty="0"/>
          </a:p>
          <a:p>
            <a:r>
              <a:rPr lang="fr-FR" baseline="0" dirty="0" smtClean="0"/>
              <a:t>Nous allons passer à vos tables pour aider à répondre à toutes vos questions. </a:t>
            </a:r>
            <a:endParaRPr lang="en-US" baseline="0" dirty="0"/>
          </a:p>
          <a:p>
            <a:endParaRPr lang="en-US" baseline="0" dirty="0"/>
          </a:p>
          <a:p>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4</a:t>
            </a:fld>
            <a:endParaRPr lang="en-US" dirty="0"/>
          </a:p>
        </p:txBody>
      </p:sp>
    </p:spTree>
    <p:extLst>
      <p:ext uri="{BB962C8B-B14F-4D97-AF65-F5344CB8AC3E}">
        <p14:creationId xmlns:p14="http://schemas.microsoft.com/office/powerpoint/2010/main" xmlns="" val="25339998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baseline="0" dirty="0" smtClean="0"/>
              <a:t>Maintenant, après passé vos 20 minutes de discussion, nous allons faire plus de présentations orales!</a:t>
            </a:r>
            <a:endParaRPr lang="en-US" baseline="0" dirty="0"/>
          </a:p>
          <a:p>
            <a:endParaRPr lang="en-US" baseline="0" dirty="0"/>
          </a:p>
          <a:p>
            <a:r>
              <a:rPr lang="fr-FR" baseline="0" dirty="0" smtClean="0"/>
              <a:t>Chaque groupe sélectionnera un porte-parole. Cette personne est responsable de parler, mais tout le groupe doit passer devant pour le soutenir, donc vous serez tous debout devant.</a:t>
            </a:r>
            <a:endParaRPr lang="en-US" baseline="0" dirty="0" smtClean="0"/>
          </a:p>
          <a:p>
            <a:endParaRPr lang="en-US" baseline="0" dirty="0" smtClean="0"/>
          </a:p>
          <a:p>
            <a:r>
              <a:rPr lang="fr-FR" baseline="0" dirty="0" smtClean="0"/>
              <a:t>Chaque groupe aura alors 5 minutes pour présenter sa discussion. Nous respecterons le temps, ce qui est quelque chose d’autre que nous voulons vous enseigner pendant ce MTP- respecter l’heure pendant les présentations.</a:t>
            </a:r>
            <a:endParaRPr lang="en-US" baseline="0" dirty="0"/>
          </a:p>
          <a:p>
            <a:endParaRPr lang="en-US" baseline="0" dirty="0"/>
          </a:p>
          <a:p>
            <a:r>
              <a:rPr lang="fr-FR" baseline="0" dirty="0" smtClean="0"/>
              <a:t>Si vous voulez utiliser des notes écrites ou des « feuilles de triche » au cours de vos présentations, il vous est permis. </a:t>
            </a:r>
            <a:endParaRPr lang="en-US"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5</a:t>
            </a:fld>
            <a:endParaRPr lang="en-US" dirty="0"/>
          </a:p>
        </p:txBody>
      </p:sp>
    </p:spTree>
    <p:extLst>
      <p:ext uri="{BB962C8B-B14F-4D97-AF65-F5344CB8AC3E}">
        <p14:creationId xmlns:p14="http://schemas.microsoft.com/office/powerpoint/2010/main" xmlns="" val="7596407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baseline="0" dirty="0" smtClean="0"/>
              <a:t>Et nous allons commencer nos 20 minutes pour les séances en petits groupes!</a:t>
            </a:r>
            <a:endParaRPr lang="en-US" baseline="0" dirty="0"/>
          </a:p>
          <a:p>
            <a:endParaRPr lang="en-US" baseline="0" dirty="0"/>
          </a:p>
          <a:p>
            <a:r>
              <a:rPr lang="fr-FR" i="1" baseline="0" dirty="0" smtClean="0"/>
              <a:t>Réglez le chronomètre pour 20 minutes. Deux animateurs font le tour ans la salle et discutent avec chaque groupe pour s’assurer qu’ils sont sur la bonne voie.</a:t>
            </a:r>
            <a:endParaRPr lang="en-US" i="1" baseline="0" dirty="0"/>
          </a:p>
          <a:p>
            <a:endParaRPr lang="en-US" i="1" baseline="0" dirty="0"/>
          </a:p>
          <a:p>
            <a:r>
              <a:rPr lang="fr-FR" i="1" baseline="0" dirty="0" smtClean="0"/>
              <a:t>Concentrez-vous sur le fait que chaque groupe se concentre uniquement sur les spécificités de la dotation en personnel de surtension et sur l’élaboration des PHERP.</a:t>
            </a:r>
            <a:endParaRPr lang="en-US" i="1"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6</a:t>
            </a:fld>
            <a:endParaRPr lang="en-US" dirty="0"/>
          </a:p>
        </p:txBody>
      </p:sp>
    </p:spTree>
    <p:extLst>
      <p:ext uri="{BB962C8B-B14F-4D97-AF65-F5344CB8AC3E}">
        <p14:creationId xmlns:p14="http://schemas.microsoft.com/office/powerpoint/2010/main" xmlns="" val="2483711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i="1" baseline="0" dirty="0" smtClean="0"/>
              <a:t>Présentez chaque groupe à mesure qu’ils montent sur scène et assurez-vous que chacun a un porte-parole avec le reste derrière. Dites-leur qu’ils ont cinq minutes pour présenter.</a:t>
            </a:r>
            <a:endParaRPr lang="en-US" i="1" baseline="0" dirty="0"/>
          </a:p>
          <a:p>
            <a:endParaRPr lang="en-US" i="1" baseline="0" dirty="0"/>
          </a:p>
          <a:p>
            <a:r>
              <a:rPr lang="fr-FR" i="1" baseline="0" dirty="0" smtClean="0"/>
              <a:t>(Prévoyez 5 minutes pour la présentation).</a:t>
            </a:r>
            <a:endParaRPr lang="en-US" i="1" baseline="0" dirty="0"/>
          </a:p>
          <a:p>
            <a:endParaRPr lang="en-US" i="1" baseline="0" dirty="0"/>
          </a:p>
          <a:p>
            <a:r>
              <a:rPr lang="fr-FR" i="1" baseline="0" dirty="0" smtClean="0"/>
              <a:t>Après chaque présentation, résumez les points clés et posez des questions pour la précision. Demandez aux participants de poser des questions. Ce processus de questions-réponses devrait prendre environ 5 minutes.</a:t>
            </a:r>
            <a:endParaRPr lang="en-US" i="1" baseline="0" dirty="0"/>
          </a:p>
          <a:p>
            <a:endParaRPr lang="en-US" i="1" baseline="0" dirty="0"/>
          </a:p>
          <a:p>
            <a:r>
              <a:rPr lang="fr-FR" i="1" baseline="0" dirty="0" smtClean="0"/>
              <a:t>Gardez cette diapositive à l’écran tout au long des trois présentations de la séance question-réponse.</a:t>
            </a:r>
            <a:endParaRPr lang="en-US" i="1"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7</a:t>
            </a:fld>
            <a:endParaRPr lang="en-US" dirty="0"/>
          </a:p>
        </p:txBody>
      </p:sp>
    </p:spTree>
    <p:extLst>
      <p:ext uri="{BB962C8B-B14F-4D97-AF65-F5344CB8AC3E}">
        <p14:creationId xmlns:p14="http://schemas.microsoft.com/office/powerpoint/2010/main" xmlns="" val="15464560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i="1" baseline="0" dirty="0" smtClean="0"/>
              <a:t>Notez les contributions des participants. Rappelez aux participants qu’ils peuvent utiliser les cartes de commentaires à tout moment pendant la formation pour partager à l’anonymat leurs contributions.</a:t>
            </a:r>
            <a:endParaRPr lang="en-US" baseline="0" dirty="0"/>
          </a:p>
          <a:p>
            <a:endParaRPr lang="en-US" b="0" i="1" baseline="0" dirty="0"/>
          </a:p>
          <a:p>
            <a:r>
              <a:rPr lang="fr-FR" b="0" i="1" baseline="0" smtClean="0"/>
              <a:t>Examinez </a:t>
            </a:r>
            <a:r>
              <a:rPr lang="fr-FR" b="0" i="1" baseline="0" dirty="0" smtClean="0"/>
              <a:t>l’ordre du jour du lendemain et relevez </a:t>
            </a:r>
            <a:r>
              <a:rPr lang="fr-FR" b="0" i="1" baseline="0" smtClean="0"/>
              <a:t>toutes les questions</a:t>
            </a:r>
            <a:r>
              <a:rPr lang="fr-FR" b="0" i="1" baseline="0" dirty="0" smtClean="0"/>
              <a:t>.</a:t>
            </a:r>
            <a:endParaRPr lang="en-US" i="0" dirty="0"/>
          </a:p>
        </p:txBody>
      </p:sp>
      <p:sp>
        <p:nvSpPr>
          <p:cNvPr id="4" name="Slide Number Placeholder 3"/>
          <p:cNvSpPr>
            <a:spLocks noGrp="1"/>
          </p:cNvSpPr>
          <p:nvPr>
            <p:ph type="sldNum" sz="quarter" idx="10"/>
          </p:nvPr>
        </p:nvSpPr>
        <p:spPr/>
        <p:txBody>
          <a:bodyPr/>
          <a:lstStyle/>
          <a:p>
            <a:fld id="{712B78C0-3020-4A62-8BB6-53E6219B4317}" type="slidenum">
              <a:rPr lang="en-US" smtClean="0"/>
              <a:pPr/>
              <a:t>8</a:t>
            </a:fld>
            <a:endParaRPr lang="en-US" dirty="0"/>
          </a:p>
        </p:txBody>
      </p:sp>
    </p:spTree>
    <p:extLst>
      <p:ext uri="{BB962C8B-B14F-4D97-AF65-F5344CB8AC3E}">
        <p14:creationId xmlns:p14="http://schemas.microsoft.com/office/powerpoint/2010/main" xmlns="" val="406347707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2373"/>
            <a:ext cx="12192000" cy="6867027"/>
            <a:chOff x="0" y="-2373"/>
            <a:chExt cx="12192000" cy="6867027"/>
          </a:xfrm>
        </p:grpSpPr>
        <p:sp>
          <p:nvSpPr>
            <p:cNvPr id="8" name="Rectangle 7"/>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10"/>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11"/>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rot="5400000">
            <a:off x="10089390" y="1792223"/>
            <a:ext cx="990599" cy="304799"/>
          </a:xfrm>
        </p:spPr>
        <p:txBody>
          <a:bodyPr anchor="t"/>
          <a:lstStyle>
            <a:lvl1pPr algn="l">
              <a:defRPr b="0" i="0">
                <a:solidFill>
                  <a:schemeClr val="bg1"/>
                </a:solidFill>
              </a:defRPr>
            </a:lvl1pPr>
          </a:lstStyle>
          <a:p>
            <a:fld id="{03BE566C-AB4F-403A-8AE7-68145842EBA5}" type="datetime1">
              <a:rPr lang="en-US" smtClean="0"/>
              <a:pPr/>
              <a:t>5/17/2021</a:t>
            </a:fld>
            <a:endParaRPr lang="en-US" dirty="0"/>
          </a:p>
        </p:txBody>
      </p:sp>
      <p:sp>
        <p:nvSpPr>
          <p:cNvPr id="5" name="Footer Placeholder 4"/>
          <p:cNvSpPr>
            <a:spLocks noGrp="1"/>
          </p:cNvSpPr>
          <p:nvPr>
            <p:ph type="ftr" sz="quarter" idx="11"/>
          </p:nvPr>
        </p:nvSpPr>
        <p:spPr>
          <a:xfrm rot="5400000">
            <a:off x="8959592" y="3226820"/>
            <a:ext cx="3859795" cy="304801"/>
          </a:xfrm>
        </p:spPr>
        <p:txBody>
          <a:bodyPr/>
          <a:lstStyle>
            <a:lvl1pPr>
              <a:defRPr b="0" i="0">
                <a:solidFill>
                  <a:schemeClr val="bg1"/>
                </a:solidFill>
              </a:defRPr>
            </a:lvl1pPr>
          </a:lstStyle>
          <a:p>
            <a:r>
              <a:rPr lang="en-US" dirty="0"/>
              <a:t>
              </a:t>
            </a:r>
          </a:p>
        </p:txBody>
      </p:sp>
      <p:sp>
        <p:nvSpPr>
          <p:cNvPr id="10" name="Rectangle 9"/>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10351008" y="292608"/>
            <a:ext cx="838199" cy="767687"/>
          </a:xfrm>
        </p:spPr>
        <p:txBody>
          <a:bodyPr/>
          <a:lstStyle>
            <a:lvl1pPr>
              <a:defRPr sz="2800" b="0" i="0">
                <a:latin typeface="+mj-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xmlns="" val="28787359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4966674"/>
            <a:ext cx="882565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bwMode="gray">
          <a:xfrm>
            <a:off x="1154956" y="5536665"/>
            <a:ext cx="8825656" cy="493712"/>
          </a:xfrm>
        </p:spPr>
        <p:txBody>
          <a:bodyPr>
            <a:normAutofit/>
          </a:bodyPr>
          <a:lstStyle>
            <a:lvl1pPr marL="0" indent="0">
              <a:buNone/>
              <a:defRPr sz="12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43DFA3D-5C3A-4044-A304-E9D536A45F7D}" type="datetime1">
              <a:rPr lang="en-US" smtClean="0"/>
              <a:pPr/>
              <a:t>5/17/2021</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xmlns="" val="31548979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12" name="Group 11"/>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063416"/>
            <a:ext cx="8825659" cy="1379755"/>
          </a:xfrm>
        </p:spPr>
        <p:txBody>
          <a:bodyPr/>
          <a:lstStyle>
            <a:lvl1pPr>
              <a:defRPr sz="4000"/>
            </a:lvl1pPr>
          </a:lstStyle>
          <a:p>
            <a:r>
              <a:rPr lang="en-US"/>
              <a:t>Click to edit Master title style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DD693C04-8FE7-4171-9A31-18B1CD9B4D0E}" type="datetime1">
              <a:rPr lang="en-US" smtClean="0"/>
              <a:pPr/>
              <a:t>5/17/2021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xmlns="" val="26759706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7" name="Group 6"/>
          <p:cNvGrpSpPr/>
          <p:nvPr/>
        </p:nvGrpSpPr>
        <p:grpSpPr>
          <a:xfrm>
            <a:off x="0" y="-2373"/>
            <a:ext cx="12192000" cy="6867027"/>
            <a:chOff x="0" y="-2373"/>
            <a:chExt cx="12192000" cy="6867027"/>
          </a:xfrm>
        </p:grpSpPr>
        <p:sp>
          <p:nvSpPr>
            <p:cNvPr id="15" name="Rectangle 14"/>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4"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6"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3" name="TextBox 12"/>
          <p:cNvSpPr txBox="1"/>
          <p:nvPr/>
        </p:nvSpPr>
        <p:spPr>
          <a:xfrm>
            <a:off x="9719438" y="2631815"/>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9" name="TextBox 8"/>
          <p:cNvSpPr txBox="1"/>
          <p:nvPr/>
        </p:nvSpPr>
        <p:spPr>
          <a:xfrm>
            <a:off x="898295" y="591093"/>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2" name="Title 1"/>
          <p:cNvSpPr>
            <a:spLocks noGrp="1"/>
          </p:cNvSpPr>
          <p:nvPr>
            <p:ph type="title"/>
          </p:nvPr>
        </p:nvSpPr>
        <p:spPr>
          <a:xfrm>
            <a:off x="1581878" y="980517"/>
            <a:ext cx="8453906" cy="2698249"/>
          </a:xfrm>
        </p:spPr>
        <p:txBody>
          <a:bodyPr/>
          <a:lstStyle>
            <a:lvl1pPr>
              <a:defRPr sz="4000"/>
            </a:lvl1pPr>
          </a:lstStyle>
          <a:p>
            <a:r>
              <a:rPr lang="en-US"/>
              <a:t>Click to edit Master title style</a:t>
            </a:r>
            <a:endParaRPr lang="en-US" dirty="0"/>
          </a:p>
        </p:txBody>
      </p:sp>
      <p:sp>
        <p:nvSpPr>
          <p:cNvPr id="14" name="Text Placeholder 3"/>
          <p:cNvSpPr>
            <a:spLocks noGrp="1"/>
          </p:cNvSpPr>
          <p:nvPr>
            <p:ph type="body" sz="half" idx="13"/>
          </p:nvPr>
        </p:nvSpPr>
        <p:spPr bwMode="gray">
          <a:xfrm>
            <a:off x="1945945" y="3678766"/>
            <a:ext cx="7725772" cy="342174"/>
          </a:xfrm>
        </p:spPr>
        <p:txBody>
          <a:bodyPr anchor="t">
            <a:normAutofit/>
          </a:bodyPr>
          <a:lstStyle>
            <a:lvl1pPr marL="0" indent="0">
              <a:buNone/>
              <a:defRPr lang="en-US" sz="1400" b="0" i="0" kern="1200" cap="small" dirty="0">
                <a:solidFill>
                  <a:schemeClr val="accent1"/>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202C91D2-25C5-496A-8E26-7F88CE35F440}" type="datetime1">
              <a:rPr lang="en-US" smtClean="0"/>
              <a:pPr/>
              <a:t>5/17/2021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32" name="Rectangle 3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xmlns="" val="20470051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18" name="Group 17"/>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5033068"/>
            <a:ext cx="8825659"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8085DFE-F559-497B-ADA3-236D1E75BD73}" type="datetime1">
              <a:rPr lang="en-US" smtClean="0"/>
              <a:pPr/>
              <a:t>5/17/2021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2" name="Rectangle 1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xmlns="" val="38526961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2617299"/>
            <a:ext cx="312916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Text Placeholder 3"/>
          <p:cNvSpPr>
            <a:spLocks noGrp="1"/>
          </p:cNvSpPr>
          <p:nvPr>
            <p:ph type="body" sz="half" idx="15"/>
          </p:nvPr>
        </p:nvSpPr>
        <p:spPr>
          <a:xfrm>
            <a:off x="1154954" y="3193561"/>
            <a:ext cx="3129168" cy="283349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12721" y="2603502"/>
            <a:ext cx="314538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9" name="Text Placeholder 3"/>
          <p:cNvSpPr>
            <a:spLocks noGrp="1"/>
          </p:cNvSpPr>
          <p:nvPr>
            <p:ph type="body" sz="half" idx="16"/>
          </p:nvPr>
        </p:nvSpPr>
        <p:spPr>
          <a:xfrm>
            <a:off x="4512721" y="3193561"/>
            <a:ext cx="3145380" cy="283349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886700" y="2617299"/>
            <a:ext cx="3161029" cy="576261"/>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Text Placeholder 3"/>
          <p:cNvSpPr>
            <a:spLocks noGrp="1"/>
          </p:cNvSpPr>
          <p:nvPr>
            <p:ph type="body" sz="half" idx="17"/>
          </p:nvPr>
        </p:nvSpPr>
        <p:spPr>
          <a:xfrm>
            <a:off x="7886700" y="3193561"/>
            <a:ext cx="3164719" cy="28334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22" name="Straight Connector 21"/>
          <p:cNvCxnSpPr/>
          <p:nvPr/>
        </p:nvCxnSpPr>
        <p:spPr>
          <a:xfrm>
            <a:off x="440397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777240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8FA6760F-B081-4B6C-A8BB-26796331CD13}" type="datetime1">
              <a:rPr lang="en-US" smtClean="0"/>
              <a:pPr/>
              <a:t>5/17/2021</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xmlns="" val="34997086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2" y="4532845"/>
            <a:ext cx="30504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9" name="Picture Placeholder 2"/>
          <p:cNvSpPr>
            <a:spLocks noGrp="1" noChangeAspect="1"/>
          </p:cNvSpPr>
          <p:nvPr>
            <p:ph type="pic" idx="15"/>
          </p:nvPr>
        </p:nvSpPr>
        <p:spPr>
          <a:xfrm>
            <a:off x="1334552"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2" name="Text Placeholder 3"/>
          <p:cNvSpPr>
            <a:spLocks noGrp="1"/>
          </p:cNvSpPr>
          <p:nvPr>
            <p:ph type="body" sz="half" idx="18"/>
          </p:nvPr>
        </p:nvSpPr>
        <p:spPr>
          <a:xfrm>
            <a:off x="1154953" y="5109107"/>
            <a:ext cx="3050437" cy="91794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72537" y="4532846"/>
            <a:ext cx="3046766" cy="651156"/>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Picture Placeholder 2"/>
          <p:cNvSpPr>
            <a:spLocks noGrp="1" noChangeAspect="1"/>
          </p:cNvSpPr>
          <p:nvPr>
            <p:ph type="pic" idx="21"/>
          </p:nvPr>
        </p:nvSpPr>
        <p:spPr>
          <a:xfrm>
            <a:off x="4748463" y="2603500"/>
            <a:ext cx="2691241"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3" name="Text Placeholder 3"/>
          <p:cNvSpPr>
            <a:spLocks noGrp="1"/>
          </p:cNvSpPr>
          <p:nvPr>
            <p:ph type="body" sz="half" idx="19"/>
          </p:nvPr>
        </p:nvSpPr>
        <p:spPr>
          <a:xfrm>
            <a:off x="4568865" y="5184002"/>
            <a:ext cx="3050438" cy="84305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983434" y="4532847"/>
            <a:ext cx="3050438" cy="651154"/>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1"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4" name="Text Placeholder 3"/>
          <p:cNvSpPr>
            <a:spLocks noGrp="1"/>
          </p:cNvSpPr>
          <p:nvPr>
            <p:ph type="body" sz="half" idx="20"/>
          </p:nvPr>
        </p:nvSpPr>
        <p:spPr>
          <a:xfrm>
            <a:off x="7983434" y="5184001"/>
            <a:ext cx="3050437" cy="843054"/>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7" name="Straight Connector 16"/>
          <p:cNvCxnSpPr/>
          <p:nvPr/>
        </p:nvCxnSpPr>
        <p:spPr>
          <a:xfrm>
            <a:off x="4388153" y="2603500"/>
            <a:ext cx="0" cy="3517594"/>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801905" y="2603500"/>
            <a:ext cx="0" cy="34925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716EA14A-28CA-4842-93C3-10A3064050CE}" type="datetime1">
              <a:rPr lang="en-US" smtClean="0"/>
              <a:pPr/>
              <a:t>5/17/2021</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xmlns="" val="42263853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3" y="973668"/>
            <a:ext cx="8825660" cy="706964"/>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B38695D-DA08-4352-8790-271DB32CB896}" type="datetime1">
              <a:rPr lang="en-US" smtClean="0"/>
              <a:pPr/>
              <a:t>5/17/2021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xmlns="" val="10491464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Rectangle 7"/>
            <p:cNvSpPr/>
            <p:nvPr/>
          </p:nvSpPr>
          <p:spPr>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76756" y="1278468"/>
            <a:ext cx="1413933" cy="4748589"/>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1154954" y="1278468"/>
            <a:ext cx="6247546" cy="474859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B0D6FF9-2C64-4D8D-B5A4-4E80D867C9AB}" type="datetime1">
              <a:rPr lang="en-US" smtClean="0"/>
              <a:pPr/>
              <a:t>5/17/2021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xmlns="" val="4630630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B779B5F-50FF-4C24-8A9F-7E98F8065245}" type="datetime1">
              <a:rPr lang="en-US" smtClean="0"/>
              <a:pPr/>
              <a:t>5/17/2021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xmlns="" val="24840891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13" name="Group 12"/>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2677645"/>
            <a:ext cx="4351023" cy="2283824"/>
          </a:xfrm>
        </p:spPr>
        <p:txBody>
          <a:bodyPr anchor="ctr"/>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895558" y="2677644"/>
            <a:ext cx="3755379" cy="2283823"/>
          </a:xfrm>
        </p:spPr>
        <p:txBody>
          <a:bodyPr anchor="ctr"/>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E60F4B0-8CB8-4DE2-A47D-071E80CED413}" type="datetime1">
              <a:rPr lang="en-US" smtClean="0"/>
              <a:pPr/>
              <a:t>5/17/2021</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xmlns="" val="11770898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9795CF-0CBE-4D98-958C-134F34930B3C}" type="datetime1">
              <a:rPr lang="en-US" smtClean="0"/>
              <a:pPr/>
              <a:t>5/17/2021</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xmlns="" val="9656553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08710" y="3179762"/>
            <a:ext cx="4825159"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E527017-1DDA-4960-80C7-69F4627F3049}" type="datetime1">
              <a:rPr lang="en-US" smtClean="0"/>
              <a:pPr/>
              <a:t>5/17/2021</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xmlns="" val="6406461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D56AF19-AE19-4062-830E-CA94F4672532}" type="datetime1">
              <a:rPr lang="en-US" smtClean="0"/>
              <a:pPr/>
              <a:t>5/17/2021</a:t>
            </a:fld>
            <a:endParaRPr lang="en-US" dirty="0"/>
          </a:p>
        </p:txBody>
      </p:sp>
      <p:sp>
        <p:nvSpPr>
          <p:cNvPr id="4" name="Footer Placeholder 3"/>
          <p:cNvSpPr>
            <a:spLocks noGrp="1"/>
          </p:cNvSpPr>
          <p:nvPr>
            <p:ph type="ftr" sz="quarter" idx="11"/>
          </p:nvPr>
        </p:nvSpPr>
        <p:spPr/>
        <p:txBody>
          <a:bodyPr/>
          <a:lstStyle/>
          <a:p>
            <a:r>
              <a:rPr lang="en-US" dirty="0"/>
              <a:t>
              </a:t>
            </a:r>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xmlns="" val="3258159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937465-4583-4A7A-98B9-AC73CB0E1C68}" type="datetime1">
              <a:rPr lang="en-US" smtClean="0"/>
              <a:pPr/>
              <a:t>5/17/2021</a:t>
            </a:fld>
            <a:endParaRPr lang="en-US" dirty="0"/>
          </a:p>
        </p:txBody>
      </p:sp>
      <p:sp>
        <p:nvSpPr>
          <p:cNvPr id="3" name="Footer Placeholder 2"/>
          <p:cNvSpPr>
            <a:spLocks noGrp="1"/>
          </p:cNvSpPr>
          <p:nvPr>
            <p:ph type="ftr" sz="quarter" idx="11"/>
          </p:nvPr>
        </p:nvSpPr>
        <p:spPr/>
        <p:txBody>
          <a:bodyPr/>
          <a:lstStyle/>
          <a:p>
            <a:r>
              <a:rPr lang="en-US" dirty="0"/>
              <a:t>
              </a:t>
            </a:r>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xmlns="" val="30896210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14" name="Group 13"/>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6" name="Oval 15"/>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0"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295400"/>
            <a:ext cx="2793159" cy="16002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5781146" y="1447800"/>
            <a:ext cx="5190065" cy="4572000"/>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bwMode="gray">
          <a:xfrm>
            <a:off x="1154955" y="2895600"/>
            <a:ext cx="2793158" cy="3129279"/>
          </a:xfrm>
        </p:spPr>
        <p:txBody>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75729031-69DE-412D-A9E3-A94885592F8C}" type="datetime1">
              <a:rPr lang="en-US" smtClean="0"/>
              <a:pPr/>
              <a:t>5/17/2021</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xmlns="" val="31437845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20" name="Group 19"/>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0"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3907" y="1693332"/>
            <a:ext cx="3860260" cy="173566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bwMode="gray">
          <a:xfrm>
            <a:off x="1154955" y="3657600"/>
            <a:ext cx="3859212" cy="1371600"/>
          </a:xfrm>
        </p:spPr>
        <p:txBody>
          <a:bodyPr>
            <a:normAutofit/>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FC0538-629D-4701-94CA-834227347A1E}" type="datetime1">
              <a:rPr lang="en-US" smtClean="0"/>
              <a:pPr/>
              <a:t>5/17/2021</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xmlns="" val="3373331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9" name="Group 8"/>
          <p:cNvGrpSpPr/>
          <p:nvPr/>
        </p:nvGrpSpPr>
        <p:grpSpPr>
          <a:xfrm>
            <a:off x="0" y="-2373"/>
            <a:ext cx="12192000" cy="6867027"/>
            <a:chOff x="0" y="-2373"/>
            <a:chExt cx="12192000" cy="6867027"/>
          </a:xfrm>
        </p:grpSpPr>
        <p:sp>
          <p:nvSpPr>
            <p:cNvPr id="26" name="Rectangle 25"/>
            <p:cNvSpPr/>
            <p:nvPr/>
          </p:nvSpPr>
          <p:spPr>
            <a:xfrm>
              <a:off x="0" y="0"/>
              <a:ext cx="12192000" cy="6858000"/>
            </a:xfrm>
            <a:prstGeom prst="rect">
              <a:avLst/>
            </a:prstGeom>
            <a:blipFill>
              <a:blip r:embed="rId19">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0"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2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3" y="973668"/>
            <a:ext cx="8761413" cy="706964"/>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1154955" y="2603500"/>
            <a:ext cx="8761412" cy="34163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650938" y="6394061"/>
            <a:ext cx="990599" cy="304799"/>
          </a:xfrm>
          <a:prstGeom prst="rect">
            <a:avLst/>
          </a:prstGeom>
        </p:spPr>
        <p:txBody>
          <a:bodyPr vert="horz" lIns="91440" tIns="45720" rIns="91440" bIns="45720" rtlCol="0" anchor="t"/>
          <a:lstStyle>
            <a:lvl1pPr algn="r">
              <a:defRPr sz="1000" b="1" i="0">
                <a:solidFill>
                  <a:schemeClr val="accent1"/>
                </a:solidFill>
              </a:defRPr>
            </a:lvl1pPr>
          </a:lstStyle>
          <a:p>
            <a:fld id="{3787BFAF-3E94-4E08-91B2-D73FB958BA4E}" type="datetime1">
              <a:rPr lang="en-US" smtClean="0"/>
              <a:pPr/>
              <a:t>5/17/2021</a:t>
            </a:fld>
            <a:endParaRPr lang="en-US" dirty="0"/>
          </a:p>
        </p:txBody>
      </p:sp>
      <p:sp>
        <p:nvSpPr>
          <p:cNvPr id="5" name="Footer Placeholder 4"/>
          <p:cNvSpPr>
            <a:spLocks noGrp="1"/>
          </p:cNvSpPr>
          <p:nvPr>
            <p:ph type="ftr" sz="quarter" idx="3"/>
          </p:nvPr>
        </p:nvSpPr>
        <p:spPr>
          <a:xfrm>
            <a:off x="528358" y="6391838"/>
            <a:ext cx="3859795" cy="304801"/>
          </a:xfrm>
          <a:prstGeom prst="rect">
            <a:avLst/>
          </a:prstGeom>
        </p:spPr>
        <p:txBody>
          <a:bodyPr vert="horz" lIns="91440" tIns="45720" rIns="91440" bIns="45720" rtlCol="0" anchor="b"/>
          <a:lstStyle>
            <a:lvl1pPr algn="l">
              <a:defRPr sz="1000" b="1" i="0">
                <a:solidFill>
                  <a:schemeClr val="accent1"/>
                </a:solidFill>
                <a:latin typeface="+mn-lt"/>
              </a:defRPr>
            </a:lvl1pPr>
          </a:lstStyle>
          <a:p>
            <a:r>
              <a:rPr lang="en-US" dirty="0"/>
              <a:t>
              </a:t>
            </a:r>
          </a:p>
        </p:txBody>
      </p:sp>
      <p:sp>
        <p:nvSpPr>
          <p:cNvPr id="22" name="Rectangle 2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bg1"/>
                </a:solidFill>
                <a:latin typeface="+mn-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xmlns="" val="3581078184"/>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 id="2147483688" r:id="rId14"/>
    <p:sldLayoutId id="2147483689" r:id="rId15"/>
    <p:sldLayoutId id="2147483690" r:id="rId16"/>
    <p:sldLayoutId id="2147483691" r:id="rId17"/>
  </p:sldLayoutIdLst>
  <p:hf hdr="0" ftr="0" dt="0"/>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54954" y="2099733"/>
            <a:ext cx="9998467" cy="2677648"/>
          </a:xfrm>
        </p:spPr>
        <p:txBody>
          <a:bodyPr/>
          <a:lstStyle/>
          <a:p>
            <a:r>
              <a:rPr lang="fr-FR" dirty="0" smtClean="0"/>
              <a:t>Urgences </a:t>
            </a:r>
            <a:r>
              <a:rPr lang="fr-FR" dirty="0" smtClean="0"/>
              <a:t>soutenues et planification d’urgence : activité de groupe et clôture</a:t>
            </a:r>
            <a:endParaRPr lang="en-US" b="1" dirty="0"/>
          </a:p>
        </p:txBody>
      </p:sp>
      <p:sp>
        <p:nvSpPr>
          <p:cNvPr id="3" name="Subtitle 2"/>
          <p:cNvSpPr>
            <a:spLocks noGrp="1"/>
          </p:cNvSpPr>
          <p:nvPr>
            <p:ph type="subTitle" idx="1"/>
          </p:nvPr>
        </p:nvSpPr>
        <p:spPr>
          <a:xfrm>
            <a:off x="1154954" y="4777379"/>
            <a:ext cx="10464021" cy="1612131"/>
          </a:xfrm>
        </p:spPr>
        <p:txBody>
          <a:bodyPr>
            <a:normAutofit/>
          </a:bodyPr>
          <a:lstStyle/>
          <a:p>
            <a:r>
              <a:rPr lang="en-US" dirty="0" smtClean="0"/>
              <a:t>PROGRAMME DE FORMATION DE MASTER</a:t>
            </a:r>
            <a:endParaRPr lang="en-US" dirty="0"/>
          </a:p>
          <a:p>
            <a:r>
              <a:rPr lang="en-US" dirty="0"/>
              <a:t>[</a:t>
            </a:r>
            <a:r>
              <a:rPr lang="en-US" dirty="0">
                <a:solidFill>
                  <a:srgbClr val="FF0000"/>
                </a:solidFill>
              </a:rPr>
              <a:t>date</a:t>
            </a:r>
            <a:r>
              <a:rPr lang="en-US" dirty="0"/>
              <a:t>]</a:t>
            </a:r>
          </a:p>
        </p:txBody>
      </p:sp>
    </p:spTree>
    <p:extLst>
      <p:ext uri="{BB962C8B-B14F-4D97-AF65-F5344CB8AC3E}">
        <p14:creationId xmlns:p14="http://schemas.microsoft.com/office/powerpoint/2010/main" xmlns="" val="3193789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Post-Test</a:t>
            </a:r>
          </a:p>
        </p:txBody>
      </p:sp>
      <p:sp>
        <p:nvSpPr>
          <p:cNvPr id="3" name="Content Placeholder 2"/>
          <p:cNvSpPr>
            <a:spLocks noGrp="1"/>
          </p:cNvSpPr>
          <p:nvPr>
            <p:ph idx="1"/>
          </p:nvPr>
        </p:nvSpPr>
        <p:spPr>
          <a:xfrm>
            <a:off x="4758199" y="2603499"/>
            <a:ext cx="6013440" cy="3416300"/>
          </a:xfrm>
        </p:spPr>
        <p:txBody>
          <a:bodyPr>
            <a:normAutofit/>
          </a:bodyPr>
          <a:lstStyle/>
          <a:p>
            <a:r>
              <a:rPr lang="fr-FR" dirty="0" smtClean="0"/>
              <a:t>Vous </a:t>
            </a:r>
            <a:r>
              <a:rPr lang="fr-FR" dirty="0" smtClean="0"/>
              <a:t>allez maintenant passer un post-test</a:t>
            </a:r>
          </a:p>
          <a:p>
            <a:r>
              <a:rPr lang="fr-FR" dirty="0" smtClean="0"/>
              <a:t>C’est le même test que </a:t>
            </a:r>
            <a:r>
              <a:rPr lang="fr-FR" dirty="0" smtClean="0"/>
              <a:t>celui de ce </a:t>
            </a:r>
            <a:r>
              <a:rPr lang="fr-FR" dirty="0" smtClean="0"/>
              <a:t>matin</a:t>
            </a:r>
          </a:p>
          <a:p>
            <a:r>
              <a:rPr lang="fr-FR" dirty="0" smtClean="0"/>
              <a:t>Votre note </a:t>
            </a:r>
            <a:r>
              <a:rPr lang="fr-FR" dirty="0" smtClean="0"/>
              <a:t>dans ce </a:t>
            </a:r>
            <a:r>
              <a:rPr lang="fr-FR" dirty="0" smtClean="0"/>
              <a:t>post-test affectera votre score final et vos performances au MTP !</a:t>
            </a:r>
          </a:p>
          <a:p>
            <a:r>
              <a:rPr lang="fr-FR" dirty="0" smtClean="0"/>
              <a:t>Vous aurez dix minutes pour terminer ce post-test</a:t>
            </a:r>
          </a:p>
          <a:p>
            <a:endParaRPr lang="fr-FR" dirty="0" smtClean="0"/>
          </a:p>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2</a:t>
            </a:fld>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699449" y="2603499"/>
            <a:ext cx="2812256" cy="2838295"/>
          </a:xfrm>
          <a:prstGeom prst="rect">
            <a:avLst/>
          </a:prstGeom>
        </p:spPr>
      </p:pic>
    </p:spTree>
    <p:extLst>
      <p:ext uri="{BB962C8B-B14F-4D97-AF65-F5344CB8AC3E}">
        <p14:creationId xmlns:p14="http://schemas.microsoft.com/office/powerpoint/2010/main" xmlns="" val="38474900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O</a:t>
            </a:r>
            <a:r>
              <a:rPr lang="en-US" dirty="0" err="1" smtClean="0"/>
              <a:t>bjectifs</a:t>
            </a:r>
            <a:r>
              <a:rPr lang="en-US" dirty="0" smtClean="0"/>
              <a:t> </a:t>
            </a:r>
            <a:r>
              <a:rPr lang="en-US" dirty="0" err="1" smtClean="0"/>
              <a:t>d’apprentissage</a:t>
            </a:r>
            <a:endParaRPr lang="en-US" dirty="0"/>
          </a:p>
        </p:txBody>
      </p:sp>
      <p:sp>
        <p:nvSpPr>
          <p:cNvPr id="3" name="Content Placeholder 2"/>
          <p:cNvSpPr>
            <a:spLocks noGrp="1"/>
          </p:cNvSpPr>
          <p:nvPr>
            <p:ph idx="1"/>
          </p:nvPr>
        </p:nvSpPr>
        <p:spPr>
          <a:xfrm>
            <a:off x="401445" y="2603500"/>
            <a:ext cx="4909110" cy="3416300"/>
          </a:xfrm>
        </p:spPr>
        <p:txBody>
          <a:bodyPr>
            <a:normAutofit/>
          </a:bodyPr>
          <a:lstStyle/>
          <a:p>
            <a:r>
              <a:rPr lang="fr-FR" sz="2000" dirty="0" smtClean="0"/>
              <a:t>Mettez </a:t>
            </a:r>
            <a:r>
              <a:rPr lang="fr-FR" sz="2000" dirty="0" smtClean="0"/>
              <a:t>en pratique ce que vous avez appris aujourd’hui en vous préparant </a:t>
            </a:r>
            <a:r>
              <a:rPr lang="fr-FR" sz="2000" dirty="0" smtClean="0"/>
              <a:t>aux urgences </a:t>
            </a:r>
            <a:r>
              <a:rPr lang="fr-FR" sz="2000" dirty="0" smtClean="0"/>
              <a:t>de santé publique soutenues!</a:t>
            </a:r>
            <a:endParaRPr lang="en-US" sz="2000" dirty="0"/>
          </a:p>
          <a:p>
            <a:r>
              <a:rPr lang="fr-FR" sz="2000" dirty="0" smtClean="0"/>
              <a:t>Travaillez </a:t>
            </a:r>
            <a:r>
              <a:rPr lang="fr-FR" sz="2000" dirty="0" smtClean="0"/>
              <a:t>sur vos compétences de présentation de groupe et orales , </a:t>
            </a:r>
            <a:r>
              <a:rPr lang="fr-FR" sz="2000" dirty="0" smtClean="0"/>
              <a:t>- vous vous en servirez tous </a:t>
            </a:r>
            <a:r>
              <a:rPr lang="fr-FR" sz="2000" dirty="0" smtClean="0"/>
              <a:t>les jours au MTP!</a:t>
            </a:r>
            <a:endParaRPr lang="en-US" sz="2000"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3</a:t>
            </a:fld>
            <a:endParaRPr lang="en-US" dirty="0"/>
          </a:p>
        </p:txBody>
      </p:sp>
      <p:pic>
        <p:nvPicPr>
          <p:cNvPr id="9" name="Picture 8">
            <a:extLst>
              <a:ext uri="{FF2B5EF4-FFF2-40B4-BE49-F238E27FC236}">
                <a16:creationId xmlns:a16="http://schemas.microsoft.com/office/drawing/2014/main" xmlns="" id="{E886E753-785C-2C4A-87A6-F45741DD6E1E}"/>
              </a:ext>
            </a:extLst>
          </p:cNvPr>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9839607" y="3362104"/>
            <a:ext cx="2352393" cy="1899092"/>
          </a:xfrm>
          <a:prstGeom prst="rect">
            <a:avLst/>
          </a:prstGeom>
        </p:spPr>
      </p:pic>
      <p:pic>
        <p:nvPicPr>
          <p:cNvPr id="11" name="Content Placeholder 7">
            <a:extLst>
              <a:ext uri="{FF2B5EF4-FFF2-40B4-BE49-F238E27FC236}">
                <a16:creationId xmlns:a16="http://schemas.microsoft.com/office/drawing/2014/main" xmlns="" id="{69E2A300-7A07-3D44-ACFE-AA805C581770}"/>
              </a:ext>
            </a:extLst>
          </p:cNvPr>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5510212" y="1933840"/>
            <a:ext cx="4406154" cy="4082538"/>
          </a:xfrm>
          <a:prstGeom prst="rect">
            <a:avLst/>
          </a:prstGeom>
        </p:spPr>
      </p:pic>
    </p:spTree>
    <p:extLst>
      <p:ext uri="{BB962C8B-B14F-4D97-AF65-F5344CB8AC3E}">
        <p14:creationId xmlns:p14="http://schemas.microsoft.com/office/powerpoint/2010/main" xmlns="" val="18106207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Instructions </a:t>
            </a:r>
            <a:r>
              <a:rPr lang="en-US" dirty="0" smtClean="0"/>
              <a:t>pour les </a:t>
            </a:r>
            <a:r>
              <a:rPr lang="en-US" dirty="0" err="1" smtClean="0"/>
              <a:t>petits</a:t>
            </a:r>
            <a:r>
              <a:rPr lang="en-US" dirty="0" smtClean="0"/>
              <a:t> </a:t>
            </a:r>
            <a:r>
              <a:rPr lang="en-US" dirty="0" err="1" smtClean="0"/>
              <a:t>groupes</a:t>
            </a:r>
            <a:endParaRPr lang="en-US" dirty="0"/>
          </a:p>
        </p:txBody>
      </p:sp>
      <p:sp>
        <p:nvSpPr>
          <p:cNvPr id="3" name="Content Placeholder 2"/>
          <p:cNvSpPr>
            <a:spLocks noGrp="1"/>
          </p:cNvSpPr>
          <p:nvPr>
            <p:ph idx="1"/>
          </p:nvPr>
        </p:nvSpPr>
        <p:spPr>
          <a:xfrm>
            <a:off x="552092" y="2603499"/>
            <a:ext cx="7314396" cy="3841905"/>
          </a:xfrm>
        </p:spPr>
        <p:txBody>
          <a:bodyPr>
            <a:normAutofit fontScale="92500" lnSpcReduction="20000"/>
          </a:bodyPr>
          <a:lstStyle/>
          <a:p>
            <a:r>
              <a:rPr lang="en-US" sz="2800" dirty="0" err="1" smtClean="0"/>
              <a:t>Discutez</a:t>
            </a:r>
            <a:r>
              <a:rPr lang="en-US" sz="2800" dirty="0" smtClean="0"/>
              <a:t> </a:t>
            </a:r>
            <a:r>
              <a:rPr lang="en-US" sz="2800" dirty="0" err="1" smtClean="0"/>
              <a:t>dans</a:t>
            </a:r>
            <a:r>
              <a:rPr lang="en-US" sz="2800" dirty="0" smtClean="0"/>
              <a:t> </a:t>
            </a:r>
            <a:r>
              <a:rPr lang="en-US" sz="2800" dirty="0" err="1" smtClean="0"/>
              <a:t>votre</a:t>
            </a:r>
            <a:r>
              <a:rPr lang="en-US" sz="2800" dirty="0" smtClean="0"/>
              <a:t> </a:t>
            </a:r>
            <a:r>
              <a:rPr lang="en-US" sz="2800" dirty="0" err="1" smtClean="0"/>
              <a:t>groupe</a:t>
            </a:r>
            <a:r>
              <a:rPr lang="en-US" sz="2800" dirty="0" smtClean="0"/>
              <a:t> pendant  </a:t>
            </a:r>
            <a:r>
              <a:rPr lang="fr-FR" sz="2800" b="1" dirty="0" smtClean="0"/>
              <a:t>20 </a:t>
            </a:r>
            <a:r>
              <a:rPr lang="fr-FR" sz="2800" b="1" dirty="0" smtClean="0"/>
              <a:t>minutes </a:t>
            </a:r>
            <a:endParaRPr lang="en-US" sz="2800" b="1" dirty="0"/>
          </a:p>
          <a:p>
            <a:r>
              <a:rPr lang="en-US" sz="2800" dirty="0" err="1" smtClean="0"/>
              <a:t>Discutez</a:t>
            </a:r>
            <a:r>
              <a:rPr lang="en-US" sz="2800" dirty="0" smtClean="0"/>
              <a:t> </a:t>
            </a:r>
            <a:r>
              <a:rPr lang="en-US" sz="2800" dirty="0" smtClean="0"/>
              <a:t>des </a:t>
            </a:r>
            <a:r>
              <a:rPr lang="en-US" sz="2800" dirty="0" err="1" smtClean="0"/>
              <a:t>éléments</a:t>
            </a:r>
            <a:r>
              <a:rPr lang="en-US" sz="2800" dirty="0" smtClean="0"/>
              <a:t> </a:t>
            </a:r>
            <a:r>
              <a:rPr lang="en-US" sz="2800" dirty="0" err="1" smtClean="0"/>
              <a:t>suivants</a:t>
            </a:r>
            <a:r>
              <a:rPr lang="en-US" sz="2800" dirty="0" smtClean="0"/>
              <a:t> :</a:t>
            </a:r>
            <a:endParaRPr lang="en-US" sz="2800" dirty="0"/>
          </a:p>
          <a:p>
            <a:pPr lvl="1"/>
            <a:r>
              <a:rPr lang="fr-FR" sz="2400" dirty="0" smtClean="0"/>
              <a:t>Quels </a:t>
            </a:r>
            <a:r>
              <a:rPr lang="fr-FR" sz="2400" dirty="0" smtClean="0"/>
              <a:t>sont les deux éléments clés aujourd’hui qui sont les plus importants à partager à votre point d’accès?  Soyez précis.</a:t>
            </a:r>
            <a:endParaRPr lang="en-US" sz="2400" dirty="0"/>
          </a:p>
          <a:p>
            <a:pPr lvl="1"/>
            <a:r>
              <a:rPr lang="fr-FR" sz="2400" dirty="0" smtClean="0"/>
              <a:t>Comment </a:t>
            </a:r>
            <a:r>
              <a:rPr lang="fr-FR" sz="2400" dirty="0" smtClean="0"/>
              <a:t>allez-vous former mon </a:t>
            </a:r>
            <a:r>
              <a:rPr lang="fr-FR" sz="2400" dirty="0" smtClean="0"/>
              <a:t>Point d’accès </a:t>
            </a:r>
            <a:r>
              <a:rPr lang="fr-FR" sz="2400" dirty="0" smtClean="0"/>
              <a:t>sur ce que vous avez appris aujourd’hui?</a:t>
            </a:r>
            <a:endParaRPr lang="en-US" sz="2400" dirty="0"/>
          </a:p>
          <a:p>
            <a:pPr lvl="1"/>
            <a:r>
              <a:rPr lang="fr-FR" sz="2400" dirty="0" smtClean="0"/>
              <a:t>Comment </a:t>
            </a:r>
            <a:r>
              <a:rPr lang="fr-FR" sz="2400" dirty="0" smtClean="0"/>
              <a:t>ce que vous avez appris aujourd’hui concerne-t-il le Règlement sanitaire international (RSI)?</a:t>
            </a:r>
            <a:endParaRPr lang="en-US" sz="2400" dirty="0"/>
          </a:p>
          <a:p>
            <a:pPr lvl="1"/>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4</a:t>
            </a:fld>
            <a:endParaRPr lang="en-US" dirty="0"/>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xmlns="" val="0"/>
              </a:ext>
            </a:extLst>
          </a:blip>
          <a:srcRect/>
          <a:stretch/>
        </p:blipFill>
        <p:spPr>
          <a:xfrm>
            <a:off x="7828156" y="2832652"/>
            <a:ext cx="4250966" cy="2957996"/>
          </a:xfrm>
          <a:prstGeom prst="rect">
            <a:avLst/>
          </a:prstGeom>
        </p:spPr>
      </p:pic>
    </p:spTree>
    <p:extLst>
      <p:ext uri="{BB962C8B-B14F-4D97-AF65-F5344CB8AC3E}">
        <p14:creationId xmlns:p14="http://schemas.microsoft.com/office/powerpoint/2010/main" xmlns="" val="2568833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Instructions </a:t>
            </a:r>
            <a:r>
              <a:rPr lang="en-US" dirty="0" smtClean="0"/>
              <a:t>pour les </a:t>
            </a:r>
            <a:r>
              <a:rPr lang="en-US" dirty="0" err="1" smtClean="0"/>
              <a:t>présentations</a:t>
            </a:r>
            <a:r>
              <a:rPr lang="en-US" dirty="0" smtClean="0"/>
              <a:t> de </a:t>
            </a:r>
            <a:r>
              <a:rPr lang="en-US" dirty="0" err="1" smtClean="0"/>
              <a:t>groupe</a:t>
            </a:r>
            <a:r>
              <a:rPr lang="en-US" dirty="0" smtClean="0"/>
              <a:t>.</a:t>
            </a:r>
            <a:endParaRPr lang="en-US" dirty="0"/>
          </a:p>
        </p:txBody>
      </p:sp>
      <p:sp>
        <p:nvSpPr>
          <p:cNvPr id="3" name="Content Placeholder 2"/>
          <p:cNvSpPr>
            <a:spLocks noGrp="1"/>
          </p:cNvSpPr>
          <p:nvPr>
            <p:ph idx="1"/>
          </p:nvPr>
        </p:nvSpPr>
        <p:spPr>
          <a:xfrm>
            <a:off x="535260" y="2603499"/>
            <a:ext cx="11017404" cy="3663485"/>
          </a:xfrm>
        </p:spPr>
        <p:txBody>
          <a:bodyPr>
            <a:normAutofit/>
          </a:bodyPr>
          <a:lstStyle/>
          <a:p>
            <a:r>
              <a:rPr lang="fr-FR" sz="2000" dirty="0" smtClean="0"/>
              <a:t>Au </a:t>
            </a:r>
            <a:r>
              <a:rPr lang="fr-FR" sz="2000" dirty="0" smtClean="0"/>
              <a:t>bout de 20 minutes, les groupes présenteront un résumé de leurs discussions</a:t>
            </a:r>
            <a:endParaRPr lang="en-US" sz="2000" dirty="0"/>
          </a:p>
          <a:p>
            <a:r>
              <a:rPr lang="fr-FR" sz="2000" dirty="0" smtClean="0"/>
              <a:t>Un </a:t>
            </a:r>
            <a:r>
              <a:rPr lang="fr-FR" sz="2000" dirty="0" smtClean="0"/>
              <a:t>seul membre du groupe peut se présenter au nom du groupe, mais le reste du groupe doit se tenir </a:t>
            </a:r>
            <a:r>
              <a:rPr lang="fr-FR" sz="2000" dirty="0" smtClean="0"/>
              <a:t>de côté.</a:t>
            </a:r>
            <a:endParaRPr lang="en-US" sz="2000" dirty="0"/>
          </a:p>
          <a:p>
            <a:pPr lvl="1"/>
            <a:r>
              <a:rPr lang="fr-FR" sz="1800" dirty="0" smtClean="0"/>
              <a:t>Tous </a:t>
            </a:r>
            <a:r>
              <a:rPr lang="fr-FR" sz="1800" dirty="0" smtClean="0"/>
              <a:t>les membres du groupe auront la chance de </a:t>
            </a:r>
            <a:r>
              <a:rPr lang="fr-FR" sz="1800" dirty="0" smtClean="0"/>
              <a:t>présenter </a:t>
            </a:r>
            <a:r>
              <a:rPr lang="fr-FR" sz="1800" dirty="0" smtClean="0"/>
              <a:t>au MTP!</a:t>
            </a:r>
            <a:endParaRPr lang="en-US" sz="1800" dirty="0"/>
          </a:p>
          <a:p>
            <a:r>
              <a:rPr lang="fr-FR" sz="2000" dirty="0" smtClean="0"/>
              <a:t>Chaque </a:t>
            </a:r>
            <a:r>
              <a:rPr lang="fr-FR" sz="2000" dirty="0" smtClean="0"/>
              <a:t>groupe a 5 minutes à présenter – nous </a:t>
            </a:r>
            <a:r>
              <a:rPr lang="fr-FR" sz="2000" dirty="0" smtClean="0"/>
              <a:t>respecterons le </a:t>
            </a:r>
            <a:r>
              <a:rPr lang="fr-FR" sz="2000" dirty="0" smtClean="0"/>
              <a:t>temps!</a:t>
            </a:r>
            <a:endParaRPr lang="en-US" sz="2000" dirty="0"/>
          </a:p>
          <a:p>
            <a:r>
              <a:rPr lang="fr-FR" sz="2000" dirty="0" smtClean="0"/>
              <a:t>Vous </a:t>
            </a:r>
            <a:r>
              <a:rPr lang="fr-FR" sz="2000" dirty="0" smtClean="0"/>
              <a:t>pouvez apporter des notes d’utilisation lors de votre présentation</a:t>
            </a:r>
            <a:endParaRPr lang="en-US" sz="2000" dirty="0"/>
          </a:p>
          <a:p>
            <a:r>
              <a:rPr lang="fr-FR" sz="2000" dirty="0" smtClean="0"/>
              <a:t>Nous </a:t>
            </a:r>
            <a:r>
              <a:rPr lang="fr-FR" sz="2000" dirty="0" smtClean="0"/>
              <a:t>aurons 5 minutes de discussion après chaque présentation</a:t>
            </a:r>
            <a:endParaRPr lang="en-US" sz="2000"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5</a:t>
            </a:fld>
            <a:endParaRPr lang="en-US" dirty="0"/>
          </a:p>
        </p:txBody>
      </p:sp>
    </p:spTree>
    <p:extLst>
      <p:ext uri="{BB962C8B-B14F-4D97-AF65-F5344CB8AC3E}">
        <p14:creationId xmlns:p14="http://schemas.microsoft.com/office/powerpoint/2010/main" xmlns="" val="33529935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Repartitions en </a:t>
            </a:r>
            <a:r>
              <a:rPr lang="en-US" dirty="0" err="1" smtClean="0"/>
              <a:t>groupes</a:t>
            </a:r>
            <a:r>
              <a:rPr lang="en-US" dirty="0" smtClean="0"/>
              <a:t>!</a:t>
            </a:r>
            <a:endParaRPr lang="en-US" dirty="0"/>
          </a:p>
        </p:txBody>
      </p:sp>
      <p:pic>
        <p:nvPicPr>
          <p:cNvPr id="5" name="Content Placeholder 4"/>
          <p:cNvPicPr>
            <a:picLocks noGrp="1" noChangeAspect="1"/>
          </p:cNvPicPr>
          <p:nvPr>
            <p:ph idx="1"/>
          </p:nvPr>
        </p:nvPicPr>
        <p:blipFill>
          <a:blip r:embed="rId3">
            <a:extLst>
              <a:ext uri="{28A0092B-C50C-407E-A947-70E740481C1C}">
                <a14:useLocalDpi xmlns:a14="http://schemas.microsoft.com/office/drawing/2010/main" xmlns="" val="0"/>
              </a:ext>
            </a:extLst>
          </a:blip>
          <a:stretch>
            <a:fillRect/>
          </a:stretch>
        </p:blipFill>
        <p:spPr>
          <a:xfrm>
            <a:off x="3841885" y="2603500"/>
            <a:ext cx="3389042" cy="3416300"/>
          </a:xfrm>
        </p:spPr>
      </p:pic>
      <p:sp>
        <p:nvSpPr>
          <p:cNvPr id="4" name="Slide Number Placeholder 3"/>
          <p:cNvSpPr>
            <a:spLocks noGrp="1"/>
          </p:cNvSpPr>
          <p:nvPr>
            <p:ph type="sldNum" sz="quarter" idx="12"/>
          </p:nvPr>
        </p:nvSpPr>
        <p:spPr/>
        <p:txBody>
          <a:bodyPr/>
          <a:lstStyle/>
          <a:p>
            <a:fld id="{D57F1E4F-1CFF-5643-939E-217C01CDF565}" type="slidenum">
              <a:rPr lang="en-US" smtClean="0"/>
              <a:pPr/>
              <a:t>6</a:t>
            </a:fld>
            <a:endParaRPr lang="en-US" dirty="0"/>
          </a:p>
        </p:txBody>
      </p:sp>
    </p:spTree>
    <p:extLst>
      <p:ext uri="{BB962C8B-B14F-4D97-AF65-F5344CB8AC3E}">
        <p14:creationId xmlns:p14="http://schemas.microsoft.com/office/powerpoint/2010/main" xmlns="" val="25858621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Présentations</a:t>
            </a:r>
            <a:r>
              <a:rPr lang="en-US" dirty="0" smtClean="0"/>
              <a:t> de </a:t>
            </a:r>
            <a:r>
              <a:rPr lang="en-US" dirty="0" err="1" smtClean="0"/>
              <a:t>groupes</a:t>
            </a:r>
            <a:r>
              <a:rPr lang="en-US" dirty="0" smtClean="0"/>
              <a:t> </a:t>
            </a:r>
            <a:r>
              <a:rPr lang="en-US" dirty="0"/>
              <a:t>+ Q </a:t>
            </a:r>
            <a:r>
              <a:rPr lang="en-US" dirty="0" smtClean="0"/>
              <a:t>&amp;R</a:t>
            </a:r>
            <a:endParaRPr lang="en-US" dirty="0"/>
          </a:p>
        </p:txBody>
      </p:sp>
      <p:pic>
        <p:nvPicPr>
          <p:cNvPr id="5" name="Content Placeholder 4"/>
          <p:cNvPicPr>
            <a:picLocks noGrp="1" noChangeAspect="1"/>
          </p:cNvPicPr>
          <p:nvPr>
            <p:ph idx="1"/>
          </p:nvPr>
        </p:nvPicPr>
        <p:blipFill>
          <a:blip r:embed="rId3">
            <a:extLst>
              <a:ext uri="{28A0092B-C50C-407E-A947-70E740481C1C}">
                <a14:useLocalDpi xmlns:a14="http://schemas.microsoft.com/office/drawing/2010/main" xmlns="" val="0"/>
              </a:ext>
            </a:extLst>
          </a:blip>
          <a:stretch>
            <a:fillRect/>
          </a:stretch>
        </p:blipFill>
        <p:spPr>
          <a:xfrm>
            <a:off x="4687868" y="2879455"/>
            <a:ext cx="2671936" cy="2018796"/>
          </a:xfrm>
        </p:spPr>
      </p:pic>
      <p:sp>
        <p:nvSpPr>
          <p:cNvPr id="4" name="Slide Number Placeholder 3"/>
          <p:cNvSpPr>
            <a:spLocks noGrp="1"/>
          </p:cNvSpPr>
          <p:nvPr>
            <p:ph type="sldNum" sz="quarter" idx="12"/>
          </p:nvPr>
        </p:nvSpPr>
        <p:spPr/>
        <p:txBody>
          <a:bodyPr/>
          <a:lstStyle/>
          <a:p>
            <a:fld id="{D57F1E4F-1CFF-5643-939E-217C01CDF565}" type="slidenum">
              <a:rPr lang="en-US" smtClean="0"/>
              <a:pPr/>
              <a:t>7</a:t>
            </a:fld>
            <a:endParaRPr lang="en-US" dirty="0"/>
          </a:p>
        </p:txBody>
      </p:sp>
    </p:spTree>
    <p:extLst>
      <p:ext uri="{BB962C8B-B14F-4D97-AF65-F5344CB8AC3E}">
        <p14:creationId xmlns:p14="http://schemas.microsoft.com/office/powerpoint/2010/main" xmlns="" val="16003415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Revue de la </a:t>
            </a:r>
            <a:r>
              <a:rPr lang="en-US" dirty="0" err="1" smtClean="0"/>
              <a:t>journée</a:t>
            </a:r>
            <a:r>
              <a:rPr lang="en-US" dirty="0" smtClean="0"/>
              <a:t> et des </a:t>
            </a:r>
            <a:r>
              <a:rPr lang="en-US" dirty="0" err="1" smtClean="0"/>
              <a:t>prochaines</a:t>
            </a:r>
            <a:r>
              <a:rPr lang="en-US" dirty="0" smtClean="0"/>
              <a:t> </a:t>
            </a:r>
            <a:r>
              <a:rPr lang="en-US" dirty="0" err="1" smtClean="0"/>
              <a:t>é</a:t>
            </a:r>
            <a:r>
              <a:rPr lang="en-US" dirty="0" err="1" smtClean="0"/>
              <a:t>tapes</a:t>
            </a:r>
            <a:endParaRPr lang="en-US" dirty="0"/>
          </a:p>
        </p:txBody>
      </p:sp>
      <p:sp>
        <p:nvSpPr>
          <p:cNvPr id="3" name="Content Placeholder 2"/>
          <p:cNvSpPr>
            <a:spLocks noGrp="1"/>
          </p:cNvSpPr>
          <p:nvPr>
            <p:ph idx="1"/>
          </p:nvPr>
        </p:nvSpPr>
        <p:spPr>
          <a:xfrm>
            <a:off x="815333" y="2536592"/>
            <a:ext cx="10375406" cy="3953417"/>
          </a:xfrm>
        </p:spPr>
        <p:txBody>
          <a:bodyPr>
            <a:normAutofit/>
          </a:bodyPr>
          <a:lstStyle/>
          <a:p>
            <a:pPr lvl="0"/>
            <a:r>
              <a:rPr lang="fr-FR" sz="2800" dirty="0" smtClean="0"/>
              <a:t>Réflexions sur </a:t>
            </a:r>
            <a:r>
              <a:rPr lang="fr-FR" sz="2800" smtClean="0"/>
              <a:t>la journée</a:t>
            </a:r>
            <a:endParaRPr lang="en-US" sz="2800" dirty="0"/>
          </a:p>
          <a:p>
            <a:pPr lvl="1"/>
            <a:r>
              <a:rPr lang="en-US" sz="2600" dirty="0" err="1" smtClean="0"/>
              <a:t>Cartes</a:t>
            </a:r>
            <a:r>
              <a:rPr lang="en-US" sz="2600" dirty="0" smtClean="0"/>
              <a:t> de </a:t>
            </a:r>
            <a:r>
              <a:rPr lang="en-US" sz="2600" dirty="0" err="1" smtClean="0"/>
              <a:t>commentaires</a:t>
            </a:r>
            <a:endParaRPr lang="en-US" sz="2600" dirty="0"/>
          </a:p>
          <a:p>
            <a:r>
              <a:rPr lang="en-US" sz="2800" dirty="0" smtClean="0"/>
              <a:t>On attend le jour de </a:t>
            </a:r>
            <a:r>
              <a:rPr lang="en-US" sz="2800" dirty="0" err="1" smtClean="0"/>
              <a:t>demain</a:t>
            </a:r>
            <a:r>
              <a:rPr lang="en-US" sz="2800" dirty="0" smtClean="0"/>
              <a:t> </a:t>
            </a:r>
            <a:r>
              <a:rPr lang="en-US" sz="2800" dirty="0" err="1" smtClean="0"/>
              <a:t>impatiemment</a:t>
            </a:r>
            <a:endParaRPr lang="en-US" sz="2800"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8</a:t>
            </a:fld>
            <a:endParaRPr lang="en-US" dirty="0"/>
          </a:p>
        </p:txBody>
      </p:sp>
    </p:spTree>
    <p:extLst>
      <p:ext uri="{BB962C8B-B14F-4D97-AF65-F5344CB8AC3E}">
        <p14:creationId xmlns:p14="http://schemas.microsoft.com/office/powerpoint/2010/main" xmlns="" val="73511107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Ion Boardroom">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blipFill>
      </a:bgFillStyleLst>
    </a:fmtScheme>
  </a:themeElements>
  <a:objectDefaults/>
  <a:extraClrSchemeLst/>
  <a:extLst>
    <a:ext uri="{05A4C25C-085E-4340-85A3-A5531E510DB2}">
      <thm15:themeFamily xmlns:thm15="http://schemas.microsoft.com/office/thememl/2012/main" xmlns="" name="Ion Boardroom" id="{FC33163D-4339-46B1-8EED-24C834239D99}" vid="{A3AB87EF-B655-4FFF-8D05-F333AD7F278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 Boardroom</Template>
  <TotalTime>1998</TotalTime>
  <Words>1011</Words>
  <Application>Microsoft Office PowerPoint</Application>
  <PresentationFormat>Custom</PresentationFormat>
  <Paragraphs>90</Paragraphs>
  <Slides>8</Slides>
  <Notes>8</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Ion Boardroom</vt:lpstr>
      <vt:lpstr>Urgences soutenues et planification d’urgence : activité de groupe et clôture</vt:lpstr>
      <vt:lpstr>Post-Test</vt:lpstr>
      <vt:lpstr>Objectifs d’apprentissage</vt:lpstr>
      <vt:lpstr>Instructions pour les petits groupes</vt:lpstr>
      <vt:lpstr>Instructions pour les présentations de groupe.</vt:lpstr>
      <vt:lpstr>Repartitions en groupes!</vt:lpstr>
      <vt:lpstr>Présentations de groupes + Q &amp;R</vt:lpstr>
      <vt:lpstr>Revue de la journée et des prochaines étapes</vt:lpstr>
    </vt:vector>
  </TitlesOfParts>
  <Company>Centers for Disease Control and Prevention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Master Training Program</dc:title>
  <dc:creator>Rogers, Kimberly B. (CDC/OID/NCEZID)</dc:creator>
  <cp:lastModifiedBy>Peter</cp:lastModifiedBy>
  <cp:revision>173</cp:revision>
  <dcterms:created xsi:type="dcterms:W3CDTF">2018-05-15T08:59:29Z</dcterms:created>
  <dcterms:modified xsi:type="dcterms:W3CDTF">2021-05-17T13:29:29Z</dcterms:modified>
</cp:coreProperties>
</file>